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notesMasterIdLst>
    <p:notesMasterId r:id="rId11"/>
  </p:notesMasterIdLst>
  <p:handoutMasterIdLst>
    <p:handoutMasterId r:id="rId12"/>
  </p:handoutMasterIdLst>
  <p:sldIdLst>
    <p:sldId id="256" r:id="rId5"/>
    <p:sldId id="264" r:id="rId6"/>
    <p:sldId id="268" r:id="rId7"/>
    <p:sldId id="269" r:id="rId8"/>
    <p:sldId id="270" r:id="rId9"/>
    <p:sldId id="267" r:id="rId10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4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366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8DC34CFD-6F4E-4681-B460-A8F7493C7F2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3322E13-55DF-4A70-91A8-410C5C2D8BE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C2F05-C415-4BA9-ACDB-AC39A3A9B8F9}" type="datetime1">
              <a:rPr lang="pt-BR" smtClean="0"/>
              <a:t>20/04/2020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6B0BA75-E10A-47EF-BE58-F600D0CE7A4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8518574-FB4D-4659-9BAD-C6176B8C04F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D2C2D-0AE7-4203-A3E2-03757C0567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54418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007472-DC86-4397-84EF-37EB9367CC46}" type="datetime1">
              <a:rPr lang="pt-BR" smtClean="0"/>
              <a:pPr/>
              <a:t>20/04/2020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 dirty="0"/>
              <a:t>Editar estilos de texto Mestre</a:t>
            </a:r>
          </a:p>
          <a:p>
            <a:pPr lvl="1"/>
            <a:r>
              <a:rPr lang="pt-BR" noProof="0" dirty="0"/>
              <a:t>Segundo nível</a:t>
            </a:r>
          </a:p>
          <a:p>
            <a:pPr lvl="2"/>
            <a:r>
              <a:rPr lang="pt-BR" noProof="0" dirty="0"/>
              <a:t>Terceiro nível</a:t>
            </a:r>
          </a:p>
          <a:p>
            <a:pPr lvl="3"/>
            <a:r>
              <a:rPr lang="pt-BR" noProof="0" dirty="0"/>
              <a:t>Quarto nível</a:t>
            </a:r>
          </a:p>
          <a:p>
            <a:pPr lvl="4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441BEB-0138-4C6B-B846-472DDAAEEDB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703236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620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0132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42530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2607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8802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1927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B5678EED-F689-4FB2-886F-89739D370DFD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13" name="Conector reto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ângulo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042EA7-8920-4EE1-AC33-01E92C8DFC22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79B177-77B1-44CE-926D-21A296453815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BF5425-8D69-423C-81A7-72CE3610C0A0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EEF83A-CEF6-40A3-99AE-C9E5D34C07F3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to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ângulo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BACE7C-8C8D-4905-8067-32C4FAF8B251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pt-BR" noProof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FCEBE8-5F22-4527-A84D-A13F936C203B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FCF810-4396-43DA-A5E7-A67E7681FA68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ACFFFF-E1F8-48F5-965B-14CB7B442123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8B1FCC-60ED-426A-85D3-CA3F1A2A5783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335D08-4221-4E34-9FD4-D4C266AA6720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020FA7C1-0047-4EA8-A325-BDB85F07AD82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6D22F896-40B5-4ADD-8801-0D06FADFA09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li.vuejs.org/guide/" TargetMode="External"/><Relationship Id="rId5" Type="http://schemas.openxmlformats.org/officeDocument/2006/relationships/hyperlink" Target="https://br.vuejs.org/v2/guide/index.html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eveloper.mozilla.org/pt-BR/docs/Web/HTTP/Status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urse-api-generic.azurewebsites.net/swagger" TargetMode="External"/><Relationship Id="rId5" Type="http://schemas.openxmlformats.org/officeDocument/2006/relationships/hyperlink" Target="https://course-api-generic.azurewebsites.net/api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edium.com/better-programming/string-case-styles-camel-pascal-snake-and-kebab-case-981407998841" TargetMode="External"/><Relationship Id="rId5" Type="http://schemas.openxmlformats.org/officeDocument/2006/relationships/hyperlink" Target="https://vuejs.org/v2/style-guide/#Multi-word-component-names-essential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github.com/brunoseco/curso-avancado-vu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monitor, televisão, computador, tela&#10;&#10;Descrição gerada automaticamente">
            <a:extLst>
              <a:ext uri="{FF2B5EF4-FFF2-40B4-BE49-F238E27FC236}">
                <a16:creationId xmlns:a16="http://schemas.microsoft.com/office/drawing/2014/main" id="{B9308C5D-D649-48AE-BF3E-0FC443F5ED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5000"/>
          </a:blip>
          <a:srcRect t="15709" r="-1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r>
              <a:rPr lang="pt-BR" sz="6600" b="1" dirty="0" err="1">
                <a:solidFill>
                  <a:schemeClr val="tx1"/>
                </a:solidFill>
              </a:rPr>
              <a:t>Vue</a:t>
            </a:r>
            <a:r>
              <a:rPr lang="pt-BR" sz="6600" b="1" dirty="0">
                <a:solidFill>
                  <a:schemeClr val="tx1"/>
                </a:solidFill>
              </a:rPr>
              <a:t> Avançado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r>
              <a:rPr lang="pt-BR" sz="2000" b="1" dirty="0">
                <a:solidFill>
                  <a:schemeClr val="tx1"/>
                </a:solidFill>
              </a:rPr>
              <a:t>Projeto completo</a:t>
            </a:r>
          </a:p>
          <a:p>
            <a:r>
              <a:rPr lang="pt-BR" sz="2000" b="1" dirty="0" err="1">
                <a:solidFill>
                  <a:schemeClr val="tx1"/>
                </a:solidFill>
              </a:rPr>
              <a:t>Firebase</a:t>
            </a:r>
            <a:endParaRPr lang="pt-BR" sz="2000" b="1" dirty="0">
              <a:solidFill>
                <a:schemeClr val="tx1"/>
              </a:solidFill>
            </a:endParaRPr>
          </a:p>
          <a:p>
            <a:r>
              <a:rPr lang="pt-BR" sz="2000" b="1" dirty="0">
                <a:solidFill>
                  <a:schemeClr val="tx1"/>
                </a:solidFill>
              </a:rPr>
              <a:t>Componentes</a:t>
            </a:r>
            <a:endParaRPr lang="pt-BR" sz="2000" dirty="0">
              <a:solidFill>
                <a:schemeClr val="tx1"/>
              </a:solidFill>
            </a:endParaRPr>
          </a:p>
        </p:txBody>
      </p:sp>
      <p:cxnSp>
        <p:nvCxnSpPr>
          <p:cNvPr id="40" name="Straight Connector 36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5774BD15-8A13-4EF2-9EB5-A4C2F4BC8AE3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B67BCDF2-ABE9-44E2-B153-54D5FBCF9670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C0701359-5D88-4135-B9F8-933629EA2A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10" name="Imagem 9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B75747EA-166D-49B3-B688-C0F7E78794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276A3342-302D-405C-BBEA-2B1CFCD7698D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Vue.js, estrutura e padrão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84AE0A9F-C6E5-4053-818A-353F845A5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311226"/>
            <a:ext cx="9720073" cy="6011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3200" dirty="0"/>
              <a:t>Vue.js – versão 2.6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E67FA80-35BF-413F-90C3-B6E7540195C3}"/>
              </a:ext>
            </a:extLst>
          </p:cNvPr>
          <p:cNvSpPr txBox="1"/>
          <p:nvPr/>
        </p:nvSpPr>
        <p:spPr>
          <a:xfrm>
            <a:off x="1024128" y="2760457"/>
            <a:ext cx="110459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É um framework progressivo para a construção de interfaces de usuário. Ao contrário de outros frameworks monolíticos, </a:t>
            </a:r>
            <a:r>
              <a:rPr lang="pt-BR" dirty="0" err="1"/>
              <a:t>Vue</a:t>
            </a:r>
            <a:r>
              <a:rPr lang="pt-BR" dirty="0"/>
              <a:t> foi projetado desde sua concepção para ser adotável incrementalmente. A biblioteca principal é focada exclusivamente na camada visual (</a:t>
            </a:r>
            <a:r>
              <a:rPr lang="pt-BR" dirty="0" err="1"/>
              <a:t>view</a:t>
            </a:r>
            <a:r>
              <a:rPr lang="pt-BR" dirty="0"/>
              <a:t> </a:t>
            </a:r>
            <a:r>
              <a:rPr lang="pt-BR" dirty="0" err="1"/>
              <a:t>layer</a:t>
            </a:r>
            <a:r>
              <a:rPr lang="pt-BR" dirty="0"/>
              <a:t>), sendo fácil adotar e integrar com outras bibliotecas ou projetos existentes. Por outro lado, </a:t>
            </a:r>
            <a:r>
              <a:rPr lang="pt-BR" dirty="0" err="1"/>
              <a:t>Vue</a:t>
            </a:r>
            <a:r>
              <a:rPr lang="pt-BR" dirty="0"/>
              <a:t> também é perfeitamente capaz de dar poder a sofisticadas Single-Page </a:t>
            </a:r>
            <a:r>
              <a:rPr lang="pt-BR" dirty="0" err="1"/>
              <a:t>Applications</a:t>
            </a:r>
            <a:r>
              <a:rPr lang="pt-BR" dirty="0"/>
              <a:t> quando usado em conjunto com ferramentas modernas e bibliotecas de apoio.</a:t>
            </a:r>
          </a:p>
          <a:p>
            <a:r>
              <a:rPr lang="pt-BR" dirty="0">
                <a:hlinkClick r:id="rId5"/>
              </a:rPr>
              <a:t>https://br.vuejs.org/v2/guide/index.html</a:t>
            </a:r>
            <a:endParaRPr lang="pt-BR" dirty="0"/>
          </a:p>
        </p:txBody>
      </p:sp>
      <p:sp>
        <p:nvSpPr>
          <p:cNvPr id="15" name="Espaço Reservado para Conteúdo 9">
            <a:extLst>
              <a:ext uri="{FF2B5EF4-FFF2-40B4-BE49-F238E27FC236}">
                <a16:creationId xmlns:a16="http://schemas.microsoft.com/office/drawing/2014/main" id="{05100B9C-269A-4570-8CF0-BDCC7E922F15}"/>
              </a:ext>
            </a:extLst>
          </p:cNvPr>
          <p:cNvSpPr txBox="1">
            <a:spLocks/>
          </p:cNvSpPr>
          <p:nvPr/>
        </p:nvSpPr>
        <p:spPr>
          <a:xfrm>
            <a:off x="1024128" y="4800777"/>
            <a:ext cx="9720073" cy="601147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w Cen MT" panose="020B0602020104020603" pitchFamily="34" charset="0"/>
              <a:buNone/>
            </a:pPr>
            <a:r>
              <a:rPr lang="pt-BR" sz="3200" dirty="0" err="1"/>
              <a:t>Vue</a:t>
            </a:r>
            <a:r>
              <a:rPr lang="pt-BR" sz="3200" dirty="0"/>
              <a:t> CLI – versão 4.3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751398B-97F3-44E3-A597-1C283469919E}"/>
              </a:ext>
            </a:extLst>
          </p:cNvPr>
          <p:cNvSpPr txBox="1"/>
          <p:nvPr/>
        </p:nvSpPr>
        <p:spPr>
          <a:xfrm>
            <a:off x="1413164" y="556121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30812B65-FD75-4A32-8DE0-8B9708A75562}"/>
              </a:ext>
            </a:extLst>
          </p:cNvPr>
          <p:cNvSpPr txBox="1"/>
          <p:nvPr/>
        </p:nvSpPr>
        <p:spPr>
          <a:xfrm>
            <a:off x="1024127" y="5281917"/>
            <a:ext cx="110459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Vue</a:t>
            </a:r>
            <a:r>
              <a:rPr lang="pt-BR" dirty="0"/>
              <a:t> CLI é uma ferramenta de linha de comando feita pela comunidade do </a:t>
            </a:r>
            <a:r>
              <a:rPr lang="pt-BR" dirty="0" err="1"/>
              <a:t>Vue</a:t>
            </a:r>
            <a:r>
              <a:rPr lang="pt-BR" dirty="0"/>
              <a:t> para facilitar ainda mais a inicialização de uma nova aplicação </a:t>
            </a:r>
            <a:r>
              <a:rPr lang="pt-BR" dirty="0" err="1"/>
              <a:t>Vue</a:t>
            </a:r>
            <a:r>
              <a:rPr lang="pt-BR" dirty="0"/>
              <a:t>, com ela podemos gerar nossa aplicação a partir de </a:t>
            </a:r>
            <a:r>
              <a:rPr lang="pt-BR" dirty="0" err="1"/>
              <a:t>templates</a:t>
            </a:r>
            <a:r>
              <a:rPr lang="pt-BR" dirty="0"/>
              <a:t> oficiais (incluindo integração com </a:t>
            </a:r>
            <a:r>
              <a:rPr lang="pt-BR" dirty="0" err="1"/>
              <a:t>webpack</a:t>
            </a:r>
            <a:r>
              <a:rPr lang="pt-BR" dirty="0"/>
              <a:t>, </a:t>
            </a:r>
            <a:r>
              <a:rPr lang="pt-BR" dirty="0" err="1"/>
              <a:t>etc</a:t>
            </a:r>
            <a:r>
              <a:rPr lang="pt-BR" dirty="0"/>
              <a:t>), diminuindo o tempo de configuração de ambiente.</a:t>
            </a:r>
          </a:p>
          <a:p>
            <a:r>
              <a:rPr lang="pt-BR" dirty="0">
                <a:hlinkClick r:id="rId6"/>
              </a:rPr>
              <a:t>https://cli.vuejs.org/guide/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9005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5" grpId="0"/>
      <p:bldP spid="15" grpId="0" uiExpand="1" build="p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Vue.js, estrutura e padrão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84AE0A9F-C6E5-4053-818A-353F845A5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1961948"/>
            <a:ext cx="9720073" cy="10274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800" dirty="0" err="1"/>
              <a:t>Api</a:t>
            </a:r>
            <a:r>
              <a:rPr lang="pt-BR" sz="2800" dirty="0"/>
              <a:t> para consumo do banco de dados</a:t>
            </a:r>
          </a:p>
          <a:p>
            <a:pPr marL="0" indent="0">
              <a:buNone/>
            </a:pPr>
            <a:r>
              <a:rPr lang="pt-BR" sz="1400" dirty="0" err="1"/>
              <a:t>WebAPI</a:t>
            </a:r>
            <a:r>
              <a:rPr lang="pt-BR" sz="1400" dirty="0"/>
              <a:t> - </a:t>
            </a:r>
            <a:r>
              <a:rPr lang="pt-BR" sz="1400" dirty="0" err="1"/>
              <a:t>Aspnet</a:t>
            </a:r>
            <a:r>
              <a:rPr lang="pt-BR" sz="1400" dirty="0"/>
              <a:t> Core 2.1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8127FD52-AD01-4596-8197-0FD642310A9E}"/>
              </a:ext>
            </a:extLst>
          </p:cNvPr>
          <p:cNvSpPr txBox="1"/>
          <p:nvPr/>
        </p:nvSpPr>
        <p:spPr>
          <a:xfrm>
            <a:off x="717198" y="3040373"/>
            <a:ext cx="705520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b="1" dirty="0" err="1"/>
              <a:t>dataList</a:t>
            </a:r>
            <a:r>
              <a:rPr lang="pt-BR" sz="1600" dirty="0"/>
              <a:t> – Resultado em </a:t>
            </a:r>
            <a:r>
              <a:rPr lang="pt-BR" sz="1600" dirty="0" err="1"/>
              <a:t>array</a:t>
            </a:r>
            <a:r>
              <a:rPr lang="pt-BR" sz="1600" dirty="0"/>
              <a:t> dos itens que a consulta retorna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b="1" dirty="0"/>
              <a:t>data</a:t>
            </a:r>
            <a:r>
              <a:rPr lang="pt-BR" sz="1600" dirty="0"/>
              <a:t> – Objeto que a </a:t>
            </a:r>
            <a:r>
              <a:rPr lang="pt-BR" sz="1600" dirty="0" err="1"/>
              <a:t>api</a:t>
            </a:r>
            <a:r>
              <a:rPr lang="pt-BR" sz="1600" dirty="0"/>
              <a:t> pode retornar quando a consulta retorna um único item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b="1" dirty="0" err="1"/>
              <a:t>statusCode</a:t>
            </a:r>
            <a:r>
              <a:rPr lang="pt-BR" sz="1600" dirty="0"/>
              <a:t> – Código do retorno da </a:t>
            </a:r>
            <a:r>
              <a:rPr lang="pt-BR" sz="1600" dirty="0" err="1"/>
              <a:t>api</a:t>
            </a:r>
            <a:endParaRPr lang="pt-BR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1600" dirty="0">
                <a:hlinkClick r:id="rId5"/>
              </a:rPr>
              <a:t>https://developer.mozilla.org/pt-BR/docs/Web/HTTP/Status</a:t>
            </a:r>
            <a:endParaRPr lang="pt-B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b="1" dirty="0" err="1"/>
              <a:t>summary</a:t>
            </a:r>
            <a:r>
              <a:rPr lang="pt-BR" sz="1600" dirty="0"/>
              <a:t> – Objeto criado para retornar valores totalizadores referente a consulta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1600" b="1" dirty="0"/>
              <a:t>total</a:t>
            </a:r>
            <a:r>
              <a:rPr lang="pt-BR" sz="1600" dirty="0"/>
              <a:t> – Total de registros da consulta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1600" b="1" dirty="0" err="1"/>
              <a:t>pageSize</a:t>
            </a:r>
            <a:r>
              <a:rPr lang="pt-BR" sz="1600" dirty="0"/>
              <a:t> – Número de itens retornado pela paginação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1600" b="1" dirty="0"/>
              <a:t>data</a:t>
            </a:r>
            <a:r>
              <a:rPr lang="pt-BR" sz="1600" dirty="0"/>
              <a:t> – Objeto que a </a:t>
            </a:r>
            <a:r>
              <a:rPr lang="pt-BR" sz="1600" dirty="0" err="1"/>
              <a:t>api</a:t>
            </a:r>
            <a:r>
              <a:rPr lang="pt-BR" sz="1600" dirty="0"/>
              <a:t> pode retornar com dados de valores de outros totais.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b="1" dirty="0" err="1"/>
              <a:t>errors</a:t>
            </a:r>
            <a:r>
              <a:rPr lang="pt-BR" sz="1600" dirty="0"/>
              <a:t> – Lista de </a:t>
            </a:r>
            <a:r>
              <a:rPr lang="pt-BR" sz="1600" dirty="0" err="1"/>
              <a:t>string</a:t>
            </a:r>
            <a:r>
              <a:rPr lang="pt-BR" sz="1600" dirty="0"/>
              <a:t> com os erros que a </a:t>
            </a:r>
            <a:r>
              <a:rPr lang="pt-BR" sz="1600" dirty="0" err="1"/>
              <a:t>api</a:t>
            </a:r>
            <a:r>
              <a:rPr lang="pt-BR" sz="1600" dirty="0"/>
              <a:t> retorna como validações de campos</a:t>
            </a:r>
          </a:p>
        </p:txBody>
      </p: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3680A2F6-67A2-45AD-A6C2-8BE59415B47D}"/>
              </a:ext>
            </a:extLst>
          </p:cNvPr>
          <p:cNvGrpSpPr/>
          <p:nvPr/>
        </p:nvGrpSpPr>
        <p:grpSpPr>
          <a:xfrm>
            <a:off x="8286321" y="2311226"/>
            <a:ext cx="2807036" cy="3433074"/>
            <a:chOff x="8286321" y="2311226"/>
            <a:chExt cx="2807036" cy="3433074"/>
          </a:xfrm>
        </p:grpSpPr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1ECA564C-FE54-40A9-B928-6B4CD6B73E1F}"/>
                </a:ext>
              </a:extLst>
            </p:cNvPr>
            <p:cNvSpPr/>
            <p:nvPr/>
          </p:nvSpPr>
          <p:spPr>
            <a:xfrm>
              <a:off x="8286321" y="2311226"/>
              <a:ext cx="2689807" cy="3139321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r>
                <a:rPr lang="pt-BR" dirty="0"/>
                <a:t>{</a:t>
              </a:r>
            </a:p>
            <a:p>
              <a:r>
                <a:rPr lang="pt-BR" dirty="0"/>
                <a:t>   "</a:t>
              </a:r>
              <a:r>
                <a:rPr lang="pt-BR" dirty="0" err="1"/>
                <a:t>dataList</a:t>
              </a:r>
              <a:r>
                <a:rPr lang="pt-BR" dirty="0"/>
                <a:t>": [ ],</a:t>
              </a:r>
            </a:p>
            <a:p>
              <a:r>
                <a:rPr lang="pt-BR" dirty="0"/>
                <a:t>   "data": </a:t>
              </a:r>
              <a:r>
                <a:rPr lang="pt-BR" dirty="0" err="1"/>
                <a:t>null</a:t>
              </a:r>
              <a:r>
                <a:rPr lang="pt-BR" dirty="0"/>
                <a:t>,</a:t>
              </a:r>
            </a:p>
            <a:p>
              <a:r>
                <a:rPr lang="pt-BR" dirty="0"/>
                <a:t>   "</a:t>
              </a:r>
              <a:r>
                <a:rPr lang="pt-BR" dirty="0" err="1"/>
                <a:t>statusCode</a:t>
              </a:r>
              <a:r>
                <a:rPr lang="pt-BR" dirty="0"/>
                <a:t>": 200,</a:t>
              </a:r>
            </a:p>
            <a:p>
              <a:r>
                <a:rPr lang="pt-BR" dirty="0"/>
                <a:t>   "</a:t>
              </a:r>
              <a:r>
                <a:rPr lang="pt-BR" dirty="0" err="1"/>
                <a:t>summary</a:t>
              </a:r>
              <a:r>
                <a:rPr lang="pt-BR" dirty="0"/>
                <a:t>": {</a:t>
              </a:r>
            </a:p>
            <a:p>
              <a:r>
                <a:rPr lang="pt-BR" dirty="0"/>
                <a:t>      "total": 0,</a:t>
              </a:r>
            </a:p>
            <a:p>
              <a:r>
                <a:rPr lang="pt-BR" dirty="0"/>
                <a:t>      "</a:t>
              </a:r>
              <a:r>
                <a:rPr lang="pt-BR" dirty="0" err="1"/>
                <a:t>pageSize</a:t>
              </a:r>
              <a:r>
                <a:rPr lang="pt-BR" dirty="0"/>
                <a:t>": 10,</a:t>
              </a:r>
            </a:p>
            <a:p>
              <a:r>
                <a:rPr lang="pt-BR" dirty="0"/>
                <a:t>      "data": </a:t>
              </a:r>
              <a:r>
                <a:rPr lang="pt-BR" dirty="0" err="1"/>
                <a:t>null</a:t>
              </a:r>
              <a:endParaRPr lang="pt-BR" dirty="0"/>
            </a:p>
            <a:p>
              <a:r>
                <a:rPr lang="pt-BR" dirty="0"/>
                <a:t>   },</a:t>
              </a:r>
            </a:p>
            <a:p>
              <a:r>
                <a:rPr lang="pt-BR" dirty="0"/>
                <a:t>   "</a:t>
              </a:r>
              <a:r>
                <a:rPr lang="pt-BR" dirty="0" err="1"/>
                <a:t>errors</a:t>
              </a:r>
              <a:r>
                <a:rPr lang="pt-BR" dirty="0"/>
                <a:t>": </a:t>
              </a:r>
              <a:r>
                <a:rPr lang="pt-BR" dirty="0" err="1"/>
                <a:t>null</a:t>
              </a:r>
              <a:endParaRPr lang="pt-BR" dirty="0"/>
            </a:p>
            <a:p>
              <a:r>
                <a:rPr lang="pt-BR" dirty="0"/>
                <a:t>}</a:t>
              </a:r>
            </a:p>
          </p:txBody>
        </p:sp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BFC1187D-EE86-4ABC-A0D8-DF26D467ECE6}"/>
                </a:ext>
              </a:extLst>
            </p:cNvPr>
            <p:cNvSpPr txBox="1"/>
            <p:nvPr/>
          </p:nvSpPr>
          <p:spPr>
            <a:xfrm>
              <a:off x="8570422" y="5436523"/>
              <a:ext cx="25229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400" dirty="0"/>
                <a:t>modelo sugerido para este curso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48350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Vue.js, estrutura e padrão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84AE0A9F-C6E5-4053-818A-353F845A5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986742"/>
            <a:ext cx="10678068" cy="46385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800" dirty="0"/>
              <a:t>Acesso para API</a:t>
            </a:r>
          </a:p>
          <a:p>
            <a:pPr marL="0" indent="0">
              <a:buNone/>
            </a:pPr>
            <a:r>
              <a:rPr lang="pt-BR" sz="2600" dirty="0"/>
              <a:t>Requisições da aplicação </a:t>
            </a:r>
            <a:r>
              <a:rPr lang="pt-BR" sz="2600" dirty="0">
                <a:hlinkClick r:id="rId5"/>
              </a:rPr>
              <a:t>https://course-api-generic.azurewebsites.net/api</a:t>
            </a:r>
            <a:endParaRPr lang="pt-BR" sz="2600" dirty="0"/>
          </a:p>
          <a:p>
            <a:pPr marL="0" indent="0">
              <a:buNone/>
            </a:pPr>
            <a:r>
              <a:rPr lang="pt-BR" sz="2600" dirty="0"/>
              <a:t>Documentação da API </a:t>
            </a:r>
            <a:r>
              <a:rPr lang="pt-BR" sz="2600" dirty="0">
                <a:hlinkClick r:id="rId6"/>
              </a:rPr>
              <a:t>https://course-api-generic.azurewebsites.net/swagger</a:t>
            </a:r>
            <a:endParaRPr lang="pt-BR" sz="2600" dirty="0"/>
          </a:p>
          <a:p>
            <a:pPr marL="0" indent="0">
              <a:buNone/>
            </a:pPr>
            <a:endParaRPr lang="pt-BR" sz="2600" dirty="0"/>
          </a:p>
          <a:p>
            <a:pPr marL="0" indent="0">
              <a:buNone/>
            </a:pPr>
            <a:r>
              <a:rPr lang="pt-BR" sz="2800" dirty="0"/>
              <a:t>Principais chamadas que iremos utilizar</a:t>
            </a:r>
          </a:p>
          <a:p>
            <a:pPr marL="0" indent="0">
              <a:buNone/>
            </a:pPr>
            <a:r>
              <a:rPr lang="pt-BR" sz="2000" dirty="0"/>
              <a:t>CRUD de empresas - </a:t>
            </a:r>
            <a:r>
              <a:rPr lang="pt-BR" sz="2000" i="1" dirty="0"/>
              <a:t>/</a:t>
            </a:r>
            <a:r>
              <a:rPr lang="pt-BR" sz="2000" i="1" dirty="0" err="1"/>
              <a:t>api</a:t>
            </a:r>
            <a:r>
              <a:rPr lang="pt-BR" sz="2000" i="1" dirty="0"/>
              <a:t>/empresa</a:t>
            </a:r>
          </a:p>
          <a:p>
            <a:pPr marL="0" indent="0">
              <a:buNone/>
            </a:pPr>
            <a:r>
              <a:rPr lang="pt-BR" sz="2000" dirty="0"/>
              <a:t>CRUD de contatos da empresa -</a:t>
            </a:r>
            <a:r>
              <a:rPr lang="pt-BR" sz="2000" i="1" dirty="0"/>
              <a:t> /</a:t>
            </a:r>
            <a:r>
              <a:rPr lang="pt-BR" sz="2000" i="1" dirty="0" err="1"/>
              <a:t>api</a:t>
            </a:r>
            <a:r>
              <a:rPr lang="pt-BR" sz="2000" i="1" dirty="0"/>
              <a:t>/</a:t>
            </a:r>
            <a:r>
              <a:rPr lang="pt-BR" sz="2000" i="1" dirty="0" err="1"/>
              <a:t>empresacontato</a:t>
            </a:r>
            <a:endParaRPr lang="pt-BR" sz="2000" i="1" dirty="0"/>
          </a:p>
          <a:p>
            <a:pPr marL="0" indent="0">
              <a:buNone/>
            </a:pPr>
            <a:r>
              <a:rPr lang="pt-BR" sz="2000" dirty="0"/>
              <a:t>CRUD de usuários - </a:t>
            </a:r>
            <a:r>
              <a:rPr lang="pt-BR" sz="2000" i="1" dirty="0"/>
              <a:t>/</a:t>
            </a:r>
            <a:r>
              <a:rPr lang="pt-BR" sz="2000" i="1" dirty="0" err="1"/>
              <a:t>api</a:t>
            </a:r>
            <a:r>
              <a:rPr lang="pt-BR" sz="2000" i="1" dirty="0"/>
              <a:t>/usuário</a:t>
            </a:r>
          </a:p>
          <a:p>
            <a:pPr marL="0" indent="0">
              <a:buNone/>
            </a:pPr>
            <a:r>
              <a:rPr lang="pt-BR" sz="2000" dirty="0"/>
              <a:t>CRUD de relação entre usuários e suas empresas -</a:t>
            </a:r>
            <a:r>
              <a:rPr lang="pt-BR" sz="2000" i="1" dirty="0"/>
              <a:t> /</a:t>
            </a:r>
            <a:r>
              <a:rPr lang="pt-BR" sz="2000" i="1" dirty="0" err="1"/>
              <a:t>api</a:t>
            </a:r>
            <a:r>
              <a:rPr lang="pt-BR" sz="2000" i="1" dirty="0"/>
              <a:t>/</a:t>
            </a:r>
            <a:r>
              <a:rPr lang="pt-BR" sz="2000" i="1" dirty="0" err="1"/>
              <a:t>usuarioempresa</a:t>
            </a:r>
            <a:endParaRPr lang="pt-BR" sz="2400" i="1" dirty="0"/>
          </a:p>
          <a:p>
            <a:pPr marL="0" indent="0">
              <a:buNone/>
            </a:pPr>
            <a:endParaRPr lang="pt-BR" sz="2600" dirty="0"/>
          </a:p>
        </p:txBody>
      </p:sp>
    </p:spTree>
    <p:extLst>
      <p:ext uri="{BB962C8B-B14F-4D97-AF65-F5344CB8AC3E}">
        <p14:creationId xmlns:p14="http://schemas.microsoft.com/office/powerpoint/2010/main" val="2941680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Vue.js, estrutura e padrão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84AE0A9F-C6E5-4053-818A-353F845A5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1936865"/>
            <a:ext cx="8377428" cy="480475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sz="3000" dirty="0"/>
              <a:t>Estrutura e padrão no desenvolvimento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600" dirty="0"/>
              <a:t>O que ficar mais fácil de você e sua empresa trabalhar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1600" dirty="0">
                <a:hlinkClick r:id="rId5"/>
              </a:rPr>
              <a:t>https://vuejs.org/v2/style-guide/#Multi-word-component-names-essential</a:t>
            </a:r>
            <a:endParaRPr lang="pt-BR" sz="2200" dirty="0"/>
          </a:p>
          <a:p>
            <a:pPr>
              <a:buFont typeface="Arial" panose="020B0604020202020204" pitchFamily="34" charset="0"/>
              <a:buChar char="•"/>
            </a:pPr>
            <a:r>
              <a:rPr lang="pt-BR" sz="2600" dirty="0"/>
              <a:t>Nomenclatura dos arquivos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1600" dirty="0"/>
              <a:t>kebab-case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1600" dirty="0">
                <a:hlinkClick r:id="rId6"/>
              </a:rPr>
              <a:t>https://medium.com/better-programming/string-case-styles-camel-pascal-snake-and-kebab-case-981407998841</a:t>
            </a:r>
            <a:endParaRPr lang="pt-BR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pt-BR" sz="2600" dirty="0"/>
              <a:t>Pastas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1600" b="1" dirty="0" err="1"/>
              <a:t>assets</a:t>
            </a:r>
            <a:r>
              <a:rPr lang="pt-BR" sz="1600" dirty="0"/>
              <a:t> – arquivos e bibliotecas externas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1600" b="1" dirty="0"/>
              <a:t>common</a:t>
            </a:r>
            <a:r>
              <a:rPr lang="pt-BR" sz="1600" dirty="0"/>
              <a:t> – componentes, diretivas e demais classes comuns entre suas </a:t>
            </a:r>
            <a:r>
              <a:rPr lang="pt-BR" sz="1600" dirty="0" err="1"/>
              <a:t>views</a:t>
            </a:r>
            <a:r>
              <a:rPr lang="pt-BR" sz="1600" dirty="0"/>
              <a:t>, componentes e até seus outros projetos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1600" b="1" dirty="0" err="1"/>
              <a:t>components</a:t>
            </a:r>
            <a:r>
              <a:rPr lang="pt-BR" sz="1600" dirty="0"/>
              <a:t> – todos os componentes compartilhados que são </a:t>
            </a:r>
            <a:r>
              <a:rPr lang="pt-BR" sz="1600" dirty="0" err="1"/>
              <a:t>utilizandos</a:t>
            </a:r>
            <a:r>
              <a:rPr lang="pt-BR" sz="1600" dirty="0"/>
              <a:t> em outras </a:t>
            </a:r>
            <a:r>
              <a:rPr lang="pt-BR" sz="1600" dirty="0" err="1"/>
              <a:t>views</a:t>
            </a:r>
            <a:r>
              <a:rPr lang="pt-BR" sz="1600" dirty="0"/>
              <a:t> ou componentes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1600" b="1" dirty="0" err="1"/>
              <a:t>router</a:t>
            </a:r>
            <a:r>
              <a:rPr lang="pt-BR" sz="1600" dirty="0"/>
              <a:t> – todas as suas rotas de navegação do sistema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1600" b="1" dirty="0" err="1"/>
              <a:t>template</a:t>
            </a:r>
            <a:r>
              <a:rPr lang="pt-BR" sz="1600" dirty="0"/>
              <a:t> – modelo ou estrutura do seu sistema, onde as páginas serão carregadas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sz="1600" b="1" dirty="0" err="1"/>
              <a:t>views</a:t>
            </a:r>
            <a:r>
              <a:rPr lang="pt-BR" sz="1600" dirty="0"/>
              <a:t> – todas as telas do seu sistema, que são acessadas via rotas</a:t>
            </a:r>
          </a:p>
          <a:p>
            <a:pPr>
              <a:buFont typeface="Arial" panose="020B0604020202020204" pitchFamily="34" charset="0"/>
              <a:buChar char="•"/>
            </a:pPr>
            <a:endParaRPr lang="pt-BR" sz="26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EEA6C7E-036F-4DBA-B103-93512FE3CE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57695" y="306654"/>
            <a:ext cx="2573009" cy="57978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46657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monitor, televisão, computador, tela&#10;&#10;Descrição gerada automaticamente">
            <a:extLst>
              <a:ext uri="{FF2B5EF4-FFF2-40B4-BE49-F238E27FC236}">
                <a16:creationId xmlns:a16="http://schemas.microsoft.com/office/drawing/2014/main" id="{B9308C5D-D649-48AE-BF3E-0FC443F5ED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5000"/>
          </a:blip>
          <a:srcRect t="15709" r="-1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r>
              <a:rPr lang="pt-BR" sz="6600" b="1" dirty="0">
                <a:solidFill>
                  <a:schemeClr val="tx1"/>
                </a:solidFill>
              </a:rPr>
              <a:t>OBRIGADO</a:t>
            </a:r>
            <a:br>
              <a:rPr lang="pt-BR" sz="6600" b="1" dirty="0">
                <a:solidFill>
                  <a:schemeClr val="tx1"/>
                </a:solidFill>
              </a:rPr>
            </a:br>
            <a:r>
              <a:rPr lang="pt-BR" sz="1400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https://github.com/brunoseco/curso-avancado-vue</a:t>
            </a:r>
            <a:endParaRPr lang="pt-BR" sz="6600" b="1" dirty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r>
              <a:rPr lang="pt-BR" sz="2800" b="1" dirty="0" err="1">
                <a:solidFill>
                  <a:schemeClr val="tx1"/>
                </a:solidFill>
              </a:rPr>
              <a:t>Vue</a:t>
            </a:r>
            <a:r>
              <a:rPr lang="pt-BR" sz="2800" b="1" dirty="0">
                <a:solidFill>
                  <a:schemeClr val="tx1"/>
                </a:solidFill>
              </a:rPr>
              <a:t> Avançado</a:t>
            </a:r>
          </a:p>
          <a:p>
            <a:r>
              <a:rPr lang="pt-BR" sz="2000" b="1" dirty="0">
                <a:solidFill>
                  <a:schemeClr val="tx1"/>
                </a:solidFill>
              </a:rPr>
              <a:t>Projeto completo</a:t>
            </a:r>
          </a:p>
          <a:p>
            <a:r>
              <a:rPr lang="pt-BR" sz="2000" b="1" dirty="0" err="1">
                <a:solidFill>
                  <a:schemeClr val="tx1"/>
                </a:solidFill>
              </a:rPr>
              <a:t>Firebase</a:t>
            </a:r>
            <a:endParaRPr lang="pt-BR" sz="2000" b="1" dirty="0">
              <a:solidFill>
                <a:schemeClr val="tx1"/>
              </a:solidFill>
            </a:endParaRPr>
          </a:p>
          <a:p>
            <a:r>
              <a:rPr lang="pt-BR" sz="2000" b="1" dirty="0">
                <a:solidFill>
                  <a:schemeClr val="tx1"/>
                </a:solidFill>
              </a:rPr>
              <a:t>Componentes</a:t>
            </a:r>
            <a:endParaRPr lang="pt-BR" sz="2000" dirty="0">
              <a:solidFill>
                <a:schemeClr val="tx1"/>
              </a:solidFill>
            </a:endParaRPr>
          </a:p>
        </p:txBody>
      </p:sp>
      <p:cxnSp>
        <p:nvCxnSpPr>
          <p:cNvPr id="40" name="Straight Connector 36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5774BD15-8A13-4EF2-9EB5-A4C2F4BC8AE3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B67BCDF2-ABE9-44E2-B153-54D5FBCF9670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C0701359-5D88-4135-B9F8-933629EA2A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10" name="Imagem 9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B75747EA-166D-49B3-B688-C0F7E78794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276A3342-302D-405C-BBEA-2B1CFCD7698D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06847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Azul Quente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10F7A41-B1D0-4876-B6D4-D0473498FC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ADE682D-B6B9-42D0-88B0-65F09B3D7CE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708FAD-CC7A-492F-8811-2B53E77C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610</Words>
  <Application>Microsoft Office PowerPoint</Application>
  <PresentationFormat>Widescreen</PresentationFormat>
  <Paragraphs>76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Arial</vt:lpstr>
      <vt:lpstr>Calibri</vt:lpstr>
      <vt:lpstr>Tw Cen MT</vt:lpstr>
      <vt:lpstr>Tw Cen MT Condensed</vt:lpstr>
      <vt:lpstr>Wingdings 3</vt:lpstr>
      <vt:lpstr>Integral</vt:lpstr>
      <vt:lpstr>Vue Avançado</vt:lpstr>
      <vt:lpstr>Vue.js, estrutura e padrão</vt:lpstr>
      <vt:lpstr>Vue.js, estrutura e padrão</vt:lpstr>
      <vt:lpstr>Vue.js, estrutura e padrão</vt:lpstr>
      <vt:lpstr>Vue.js, estrutura e padrão</vt:lpstr>
      <vt:lpstr>OBRIGADO https://github.com/brunoseco/curso-avancado-vue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2020-04-20T15:03:02Z</dcterms:created>
  <dcterms:modified xsi:type="dcterms:W3CDTF">2020-04-20T18:49:34Z</dcterms:modified>
</cp:coreProperties>
</file>